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11" Type="http://schemas.openxmlformats.org/officeDocument/2006/relationships/slide" Target="slides/slide5.xml"/><Relationship Id="rId22" Type="http://schemas.openxmlformats.org/officeDocument/2006/relationships/font" Target="fonts/Raleway-italic.fntdata"/><Relationship Id="rId10" Type="http://schemas.openxmlformats.org/officeDocument/2006/relationships/slide" Target="slides/slide4.xml"/><Relationship Id="rId21" Type="http://schemas.openxmlformats.org/officeDocument/2006/relationships/font" Target="fonts/Raleway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4c458a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84c458a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Stoycos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84c458aa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871786e86_0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871786e8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3871786e86_0_2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4be0210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84be021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Andrew (accelerometer)  and Ross (signal to noise) </a:t>
            </a:r>
            <a:endParaRPr/>
          </a:p>
        </p:txBody>
      </p:sp>
      <p:sp>
        <p:nvSpPr>
          <p:cNvPr id="273" name="Google Shape;273;g384be0210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71786e86_4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871786e8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Andrew </a:t>
            </a:r>
            <a:endParaRPr/>
          </a:p>
        </p:txBody>
      </p:sp>
      <p:sp>
        <p:nvSpPr>
          <p:cNvPr id="282" name="Google Shape;282;g3871786e86_4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71786e86_2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71786e86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871786e86_2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4c458aa0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84c458aa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Stoycos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384c458aa0_0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4c458aa0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84c458aa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Stoycos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30% of cases were not caught my a physical exam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84c458aa0_0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4c458aa0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84c458aa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Ross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84c458aa0_1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84be0210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Ross</a:t>
            </a:r>
            <a:endParaRPr/>
          </a:p>
        </p:txBody>
      </p:sp>
      <p:sp>
        <p:nvSpPr>
          <p:cNvPr id="206" name="Google Shape;206;g384be0210e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71786e86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871786e8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Andrue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3871786e86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71786e86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871786e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Andrue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871786e86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71786e86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71786e8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Andrue and Ross</a:t>
            </a:r>
            <a:endParaRPr/>
          </a:p>
        </p:txBody>
      </p:sp>
      <p:sp>
        <p:nvSpPr>
          <p:cNvPr id="239" name="Google Shape;239;g3871786e86_0_3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71786e86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871786e8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871786e86_0_1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 rot="5400000">
            <a:off x="2628900" y="-190500"/>
            <a:ext cx="3886200" cy="7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1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 rot="5400000">
            <a:off x="5067300" y="2247900"/>
            <a:ext cx="4953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 rot="5400000">
            <a:off x="1028700" y="342900"/>
            <a:ext cx="49530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2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4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-76200"/>
            <a:ext cx="9144000" cy="57912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563880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1371600" y="3200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6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6096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2" type="body"/>
          </p:nvPr>
        </p:nvSpPr>
        <p:spPr>
          <a:xfrm>
            <a:off x="46482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7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8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19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20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2675B4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675B4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675B4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1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-76200"/>
            <a:ext cx="9144000" cy="57912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33333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0" y="5638800"/>
            <a:ext cx="9144000" cy="12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0" y="563880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4D4D4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38600" y="6019800"/>
            <a:ext cx="9683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1371600" y="3200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2675B4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675B4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675B4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 rot="5400000">
            <a:off x="2628900" y="-190500"/>
            <a:ext cx="3886200" cy="7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 rot="5400000">
            <a:off x="5067300" y="2247900"/>
            <a:ext cx="49530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 rot="5400000">
            <a:off x="1028700" y="342900"/>
            <a:ext cx="49530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6096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82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2675B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2675B4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675B4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675B4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2675B4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675B4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675B4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675B4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2675B4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-42863"/>
            <a:ext cx="9144000" cy="347663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09600" y="6237287"/>
            <a:ext cx="968375" cy="434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-42863"/>
            <a:ext cx="9144000" cy="3477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675B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7086600" y="5903913"/>
            <a:ext cx="1447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4400" u="non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3"/>
          <p:cNvSpPr txBox="1"/>
          <p:nvPr>
            <p:ph idx="10" type="dt"/>
          </p:nvPr>
        </p:nvSpPr>
        <p:spPr>
          <a:xfrm>
            <a:off x="6629400" y="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09600" y="6237287"/>
            <a:ext cx="968375" cy="434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SoundMedicine:</a:t>
            </a:r>
            <a:b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Portable, Smartphone</a:t>
            </a:r>
            <a:r>
              <a:rPr lang="en-US"/>
              <a:t>-</a:t>
            </a: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Based Pneumonia Diagnostic Device </a:t>
            </a:r>
            <a:endParaRPr/>
          </a:p>
        </p:txBody>
      </p:sp>
      <p:sp>
        <p:nvSpPr>
          <p:cNvPr id="171" name="Google Shape;171;p25"/>
          <p:cNvSpPr txBox="1"/>
          <p:nvPr>
            <p:ph idx="1" type="subTitle"/>
          </p:nvPr>
        </p:nvSpPr>
        <p:spPr>
          <a:xfrm>
            <a:off x="0" y="3200400"/>
            <a:ext cx="9144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Ross Agen, Andrue Caruso, Andrew Stoycos, Nick Thomas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Iosif M Gershteyn, 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Andrey Vyshedskiy</a:t>
            </a:r>
            <a:endParaRPr b="0" i="0" sz="2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lang="en-US"/>
              <a:t>04</a:t>
            </a:r>
            <a:r>
              <a:rPr b="0" i="0" lang="en-US" sz="2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/>
              <a:t>27</a:t>
            </a:r>
            <a:r>
              <a:rPr b="0" i="0" lang="en-US" sz="2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/201</a:t>
            </a:r>
            <a:r>
              <a:rPr lang="en-US"/>
              <a:t>8</a:t>
            </a:r>
            <a:endParaRPr b="0" i="0" sz="2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04800" y="472375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 Requirements</a:t>
            </a:r>
            <a:b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0" y="846250"/>
            <a:ext cx="9144000" cy="4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/>
              <a:t>The Application</a:t>
            </a:r>
            <a:r>
              <a:rPr lang="en-US"/>
              <a:t> </a:t>
            </a:r>
            <a:endParaRPr/>
          </a:p>
          <a:p>
            <a:pPr indent="-381000" lvl="0" marL="914400" marR="0" rtl="0" algn="l"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Four main functions: </a:t>
            </a:r>
            <a:endParaRPr/>
          </a:p>
          <a:p>
            <a:pPr indent="-406400" lvl="1" marL="1371600" marR="0" rtl="0" algn="l">
              <a:spcBef>
                <a:spcPts val="500"/>
              </a:spcBef>
              <a:spcAft>
                <a:spcPts val="0"/>
              </a:spcAft>
              <a:buSzPts val="2800"/>
              <a:buChar char="▪"/>
            </a:pPr>
            <a:r>
              <a:rPr lang="en-US" sz="2400"/>
              <a:t>Record accelerometer and audio data</a:t>
            </a:r>
            <a:endParaRPr sz="2400"/>
          </a:p>
          <a:p>
            <a:pPr indent="-381000" lvl="1" marL="1371600" marR="0" rtl="0" algn="l"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Filter the audio data to reduce noise</a:t>
            </a:r>
            <a:endParaRPr sz="2400"/>
          </a:p>
          <a:p>
            <a:pPr indent="-381000" lvl="1" marL="1371600" marR="0" rtl="0" algn="l"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Package all the data into a single wav-file </a:t>
            </a:r>
            <a:endParaRPr sz="2400"/>
          </a:p>
          <a:p>
            <a:pPr indent="-381000" lvl="1" marL="1371600" marR="0" rtl="0" algn="l"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Email collected data</a:t>
            </a:r>
            <a:endParaRPr sz="2400"/>
          </a:p>
        </p:txBody>
      </p:sp>
      <p:sp>
        <p:nvSpPr>
          <p:cNvPr id="267" name="Google Shape;267;p34"/>
          <p:cNvSpPr txBox="1"/>
          <p:nvPr/>
        </p:nvSpPr>
        <p:spPr>
          <a:xfrm>
            <a:off x="1857625" y="6317500"/>
            <a:ext cx="43896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Image created using Sonic Visualizer (app)</a:t>
            </a:r>
            <a:endParaRPr sz="1000"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400" y="3951425"/>
            <a:ext cx="4389601" cy="208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 b="10128" l="0" r="1205" t="0"/>
          <a:stretch/>
        </p:blipFill>
        <p:spPr>
          <a:xfrm>
            <a:off x="0" y="322950"/>
            <a:ext cx="9033725" cy="587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1677200" y="6512700"/>
            <a:ext cx="5124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images from, sonic visualizer (app), stethographics.com</a:t>
            </a:r>
            <a:endParaRPr sz="1000"/>
          </a:p>
        </p:txBody>
      </p:sp>
      <p:sp>
        <p:nvSpPr>
          <p:cNvPr id="277" name="Google Shape;277;p35"/>
          <p:cNvSpPr/>
          <p:nvPr/>
        </p:nvSpPr>
        <p:spPr>
          <a:xfrm>
            <a:off x="1895475" y="2781300"/>
            <a:ext cx="161700" cy="146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Interface</a:t>
            </a:r>
            <a:endParaRPr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200"/>
            <a:ext cx="8839201" cy="405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/>
          <p:nvPr/>
        </p:nvSpPr>
        <p:spPr>
          <a:xfrm>
            <a:off x="2319175" y="1190125"/>
            <a:ext cx="4490400" cy="4488300"/>
          </a:xfrm>
          <a:prstGeom prst="flowChartAlternateProcess">
            <a:avLst/>
          </a:prstGeom>
          <a:gradFill>
            <a:gsLst>
              <a:gs pos="0">
                <a:srgbClr val="C9DAF8"/>
              </a:gs>
              <a:gs pos="100000">
                <a:srgbClr val="3C78D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 rotWithShape="1">
          <a:blip r:embed="rId4">
            <a:alphaModFix/>
          </a:blip>
          <a:srcRect b="0" l="11793" r="6192" t="0"/>
          <a:stretch/>
        </p:blipFill>
        <p:spPr>
          <a:xfrm>
            <a:off x="2726343" y="1688400"/>
            <a:ext cx="3691319" cy="348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28600" y="405214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Problem: Pneumonia </a:t>
            </a: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9550" y="1052925"/>
            <a:ext cx="9024900" cy="5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</a:pPr>
            <a:r>
              <a:rPr lang="en-US"/>
              <a:t>Lung Infection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2675B4"/>
              </a:buClr>
              <a:buSzPts val="2800"/>
              <a:buFont typeface="Noto Sans Symbols"/>
              <a:buChar char="▪"/>
            </a:pPr>
            <a:r>
              <a:rPr lang="en-US" sz="2400"/>
              <a:t>fluid in lungs</a:t>
            </a:r>
            <a:endParaRPr/>
          </a:p>
          <a:p>
            <a:pPr indent="-342900" lvl="0" marL="342900" marR="0" rtl="0" algn="l">
              <a:spcBef>
                <a:spcPts val="150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</a:pPr>
            <a:r>
              <a:rPr lang="en-US"/>
              <a:t>200 million viral cases annually</a:t>
            </a:r>
            <a:endParaRPr/>
          </a:p>
          <a:p>
            <a:pPr indent="-260350" lvl="1" marL="742950" marR="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100 million in children </a:t>
            </a:r>
            <a:endParaRPr sz="2400"/>
          </a:p>
          <a:p>
            <a:pPr indent="-260350" lvl="1" marL="742950" marR="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100 million in adults</a:t>
            </a:r>
            <a:endParaRPr sz="2400"/>
          </a:p>
          <a:p>
            <a:pPr indent="-342900" lvl="0" marL="342900" marR="0" rtl="0" algn="l">
              <a:spcBef>
                <a:spcPts val="150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</a:pPr>
            <a:r>
              <a:rPr lang="en-US"/>
              <a:t>Responsible for deaths in </a:t>
            </a:r>
            <a:br>
              <a:rPr lang="en-US"/>
            </a:br>
            <a:r>
              <a:rPr lang="en-US"/>
              <a:t>developed and developing countries</a:t>
            </a:r>
            <a:endParaRPr/>
          </a:p>
          <a:p>
            <a:pPr indent="-342900" lvl="0" marL="342900" marR="0" rtl="0" algn="l">
              <a:spcBef>
                <a:spcPts val="150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</a:pPr>
            <a:r>
              <a:rPr lang="en-US"/>
              <a:t>16% all deaths - children under 5 </a:t>
            </a:r>
            <a:endParaRPr/>
          </a:p>
          <a:p>
            <a:pPr indent="-260350" lvl="1" marL="742950" marR="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largest cause of child death worldwide</a:t>
            </a:r>
            <a:endParaRPr sz="2400"/>
          </a:p>
          <a:p>
            <a:pPr indent="-260350" lvl="1" marL="742950" marR="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significant effect on elderly (65+)</a:t>
            </a:r>
            <a:br>
              <a:rPr lang="en-US" sz="2400"/>
            </a:b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1689550" y="5810700"/>
            <a:ext cx="72495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</a:rPr>
              <a:t>Ruuskanen, Olli. “Viral Pneumonia.” </a:t>
            </a:r>
            <a:r>
              <a:rPr i="1" lang="en-US" sz="800">
                <a:solidFill>
                  <a:schemeClr val="dk1"/>
                </a:solidFill>
              </a:rPr>
              <a:t>ScienceDirect</a:t>
            </a:r>
            <a:r>
              <a:rPr lang="en-US" sz="800">
                <a:solidFill>
                  <a:schemeClr val="dk1"/>
                </a:solidFill>
              </a:rPr>
              <a:t>. 22 March 2011. Web. Accessed 15 October 2017.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00">
                <a:solidFill>
                  <a:schemeClr val="dk1"/>
                </a:solidFill>
              </a:rPr>
              <a:t>“Pneumonia.” </a:t>
            </a:r>
            <a:r>
              <a:rPr i="1" lang="en-US" sz="800">
                <a:solidFill>
                  <a:schemeClr val="dk1"/>
                </a:solidFill>
              </a:rPr>
              <a:t>World Health Organization</a:t>
            </a:r>
            <a:r>
              <a:rPr lang="en-US" sz="800">
                <a:solidFill>
                  <a:schemeClr val="dk1"/>
                </a:solidFill>
              </a:rPr>
              <a:t>. September 2016. Web. Accessed October 15 2017.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00">
                <a:solidFill>
                  <a:schemeClr val="dk1"/>
                </a:solidFill>
              </a:rPr>
              <a:t>Dadlani, Pavan. “Supporting the Diagnosis of Childhood Pneumonia in Low Resource Settings.”</a:t>
            </a:r>
            <a:r>
              <a:rPr i="1" lang="en-US" sz="800">
                <a:solidFill>
                  <a:schemeClr val="dk1"/>
                </a:solidFill>
              </a:rPr>
              <a:t>Healthcare Engineering.</a:t>
            </a:r>
            <a:r>
              <a:rPr lang="en-US" sz="800">
                <a:solidFill>
                  <a:schemeClr val="dk1"/>
                </a:solidFill>
              </a:rPr>
              <a:t> 29 November 2016. Web. Accessed 17 November 2010.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</a:rPr>
              <a:t>"World Pneumonia Day 2015 Infographic." UNICEF DATA. January 16, 2017. Accessed October 16, 2017. https://data.unicef.org/resources/world-pneumonia-day-2015-infographic/.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>
                <a:solidFill>
                  <a:schemeClr val="dk1"/>
                </a:solidFill>
              </a:rPr>
              <a:t>				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			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		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180" name="Google Shape;180;p26"/>
          <p:cNvGrpSpPr/>
          <p:nvPr/>
        </p:nvGrpSpPr>
        <p:grpSpPr>
          <a:xfrm>
            <a:off x="5427650" y="1052500"/>
            <a:ext cx="3511400" cy="3347775"/>
            <a:chOff x="5427650" y="1052500"/>
            <a:chExt cx="3511400" cy="3347775"/>
          </a:xfrm>
        </p:grpSpPr>
        <p:pic>
          <p:nvPicPr>
            <p:cNvPr id="181" name="Google Shape;18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7650" y="1052500"/>
              <a:ext cx="3511400" cy="291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6"/>
            <p:cNvSpPr txBox="1"/>
            <p:nvPr/>
          </p:nvSpPr>
          <p:spPr>
            <a:xfrm>
              <a:off x="5427650" y="4008775"/>
              <a:ext cx="34290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http://sathitamai.wixsite.com/visualartseportfolio/single-post/2016/03/06/Q3-Unit-3-Research-of-the-Human-Lungs</a:t>
              </a:r>
              <a:endParaRPr sz="900"/>
            </a:p>
          </p:txBody>
        </p:sp>
      </p:grpSp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228600" y="405214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Problem: Pneumonia </a:t>
            </a: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228600" y="1233375"/>
            <a:ext cx="5382300" cy="47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Preventable and treatable but…</a:t>
            </a:r>
            <a:endParaRPr/>
          </a:p>
          <a:p>
            <a:pPr indent="-260350" lvl="1" marL="742950" marR="0" rtl="0" algn="l">
              <a:spcBef>
                <a:spcPts val="15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</a:t>
            </a:r>
            <a:r>
              <a:rPr lang="en-US" sz="2400"/>
              <a:t>xpensive diagnosis</a:t>
            </a:r>
            <a:endParaRPr sz="2400"/>
          </a:p>
          <a:p>
            <a:pPr indent="-260350" lvl="1" marL="742950" marR="0" rtl="0" algn="l">
              <a:spcBef>
                <a:spcPts val="15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Often mistaken for the common cold </a:t>
            </a:r>
            <a:endParaRPr sz="2400"/>
          </a:p>
          <a:p>
            <a:pPr indent="-260350" lvl="1" marL="742950" marR="0" rtl="0" algn="l">
              <a:spcBef>
                <a:spcPts val="15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Low resource, developing </a:t>
            </a:r>
            <a:br>
              <a:rPr lang="en-US" sz="2400"/>
            </a:br>
            <a:r>
              <a:rPr lang="en-US" sz="2400"/>
              <a:t>countries have:</a:t>
            </a:r>
            <a:endParaRPr sz="2400"/>
          </a:p>
          <a:p>
            <a:pPr indent="-228600" lvl="2" marL="1143000" marR="0" rtl="0" algn="l"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l</a:t>
            </a:r>
            <a:r>
              <a:rPr lang="en-US"/>
              <a:t>imited access to preventative </a:t>
            </a:r>
            <a:br>
              <a:rPr lang="en-US"/>
            </a:br>
            <a:r>
              <a:rPr lang="en-US"/>
              <a:t>measures (vaccines, etc.)</a:t>
            </a:r>
            <a:endParaRPr/>
          </a:p>
          <a:p>
            <a:pPr indent="-228600" lvl="2" marL="1143000" marR="0" rtl="0" algn="l"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limited access to treatment</a:t>
            </a:r>
            <a:br>
              <a:rPr lang="en-US"/>
            </a:b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1655450" y="5747525"/>
            <a:ext cx="731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</a:rPr>
              <a:t>Ruuskanen, Olli. “Viral Pneumonia.” </a:t>
            </a:r>
            <a:r>
              <a:rPr i="1" lang="en-US" sz="1000">
                <a:solidFill>
                  <a:schemeClr val="dk1"/>
                </a:solidFill>
              </a:rPr>
              <a:t>ScienceDirect</a:t>
            </a:r>
            <a:r>
              <a:rPr lang="en-US" sz="1000">
                <a:solidFill>
                  <a:schemeClr val="dk1"/>
                </a:solidFill>
              </a:rPr>
              <a:t>. 22 March 2011. Web. Accessed 15 October 2017.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</a:rPr>
              <a:t>“Pneumonia.” </a:t>
            </a:r>
            <a:r>
              <a:rPr i="1" lang="en-US" sz="1000">
                <a:solidFill>
                  <a:schemeClr val="dk1"/>
                </a:solidFill>
              </a:rPr>
              <a:t>World Health Organization</a:t>
            </a:r>
            <a:r>
              <a:rPr lang="en-US" sz="1000">
                <a:solidFill>
                  <a:schemeClr val="dk1"/>
                </a:solidFill>
              </a:rPr>
              <a:t>. September 2016. Web. Accessed October 15 2017.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</a:rPr>
              <a:t>Dadlani, Pavan. “Supporting the Diagnosis of Childhood Pneumonia in Low Resource Settings.”</a:t>
            </a:r>
            <a:r>
              <a:rPr i="1" lang="en-US" sz="1000">
                <a:solidFill>
                  <a:schemeClr val="dk1"/>
                </a:solidFill>
              </a:rPr>
              <a:t>Healthcare Engineering.</a:t>
            </a:r>
            <a:r>
              <a:rPr lang="en-US" sz="1000">
                <a:solidFill>
                  <a:schemeClr val="dk1"/>
                </a:solidFill>
              </a:rPr>
              <a:t> 29 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	November 2016. Web. Accessed 17 November 2017. </a:t>
            </a:r>
            <a:endParaRPr sz="1000"/>
          </a:p>
        </p:txBody>
      </p:sp>
      <p:grpSp>
        <p:nvGrpSpPr>
          <p:cNvPr id="192" name="Google Shape;192;p27"/>
          <p:cNvGrpSpPr/>
          <p:nvPr/>
        </p:nvGrpSpPr>
        <p:grpSpPr>
          <a:xfrm>
            <a:off x="5401800" y="1343950"/>
            <a:ext cx="3742200" cy="3266850"/>
            <a:chOff x="5427300" y="1148175"/>
            <a:chExt cx="3742200" cy="3266850"/>
          </a:xfrm>
        </p:grpSpPr>
        <p:pic>
          <p:nvPicPr>
            <p:cNvPr id="193" name="Google Shape;19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3300" y="1148175"/>
              <a:ext cx="3310200" cy="293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7"/>
            <p:cNvSpPr txBox="1"/>
            <p:nvPr/>
          </p:nvSpPr>
          <p:spPr>
            <a:xfrm>
              <a:off x="5427300" y="4086225"/>
              <a:ext cx="37422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https://www.med-ed.virginia.edu/courses/rad/cxr/pathology3chest.html</a:t>
              </a:r>
              <a:endParaRPr sz="900"/>
            </a:p>
          </p:txBody>
        </p:sp>
      </p:grp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279950" y="485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Aims 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447550" y="1714500"/>
            <a:ext cx="75147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52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b="1" i="1" lang="en-US" u="sng"/>
              <a:t>Aim 1:</a:t>
            </a:r>
            <a:r>
              <a:rPr lang="en-US"/>
              <a:t> Design and build a Sound capturing module</a:t>
            </a:r>
            <a:endParaRPr/>
          </a:p>
          <a:p>
            <a:pPr indent="0" lvl="0" marL="152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0" lvl="0" marL="152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b="1" i="1" lang="en-US" u="sng"/>
              <a:t>Aim 2:</a:t>
            </a:r>
            <a:r>
              <a:rPr lang="en-US"/>
              <a:t> Develop an application to process auditory information and display results/recommendations </a:t>
            </a:r>
            <a:endParaRPr/>
          </a:p>
          <a:p>
            <a:pPr indent="0" lvl="0" marL="152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0" lvl="0" marL="1524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rPr b="1" i="1" lang="en-US" u="sng"/>
              <a:t>Aim 3:</a:t>
            </a:r>
            <a:r>
              <a:rPr lang="en-US"/>
              <a:t> Incorporate a method of delivering diagnostic information to a physician 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278825" y="426612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Particular Problem: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Accessibility and Affordability 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609600" y="1712000"/>
            <a:ext cx="7133400" cy="4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</a:rPr>
              <a:t>Standard procedure includes</a:t>
            </a:r>
            <a:endParaRPr>
              <a:solidFill>
                <a:srgbClr val="000000"/>
              </a:solidFill>
            </a:endParaRPr>
          </a:p>
          <a:p>
            <a:pPr indent="-2603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000000"/>
                </a:solidFill>
              </a:rPr>
              <a:t>X-Rays, doctor visits, etc. </a:t>
            </a:r>
            <a:endParaRPr sz="2400">
              <a:solidFill>
                <a:srgbClr val="000000"/>
              </a:solidFill>
            </a:endParaRPr>
          </a:p>
          <a:p>
            <a:pPr indent="-2603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▪"/>
            </a:pPr>
            <a:r>
              <a:rPr lang="en-US" sz="2400">
                <a:solidFill>
                  <a:srgbClr val="000000"/>
                </a:solidFill>
              </a:rPr>
              <a:t>E</a:t>
            </a:r>
            <a:r>
              <a:rPr lang="en-US" sz="2400">
                <a:solidFill>
                  <a:srgbClr val="000000"/>
                </a:solidFill>
              </a:rPr>
              <a:t>xpensive </a:t>
            </a:r>
            <a:endParaRPr sz="2400">
              <a:solidFill>
                <a:srgbClr val="000000"/>
              </a:solidFill>
            </a:endParaRPr>
          </a:p>
          <a:p>
            <a:pPr indent="-2603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Char char="▪"/>
            </a:pPr>
            <a:r>
              <a:rPr lang="en-US" sz="2400">
                <a:solidFill>
                  <a:srgbClr val="000000"/>
                </a:solidFill>
              </a:rPr>
              <a:t>Requires a lot of </a:t>
            </a:r>
            <a:r>
              <a:rPr lang="en-US" sz="2400">
                <a:solidFill>
                  <a:srgbClr val="000000"/>
                </a:solidFill>
              </a:rPr>
              <a:t>maintenance and training</a:t>
            </a:r>
            <a:endParaRPr sz="2400"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15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Noto Sans Symbols"/>
              <a:buChar char="▪"/>
            </a:pPr>
            <a:r>
              <a:rPr lang="en-US">
                <a:solidFill>
                  <a:srgbClr val="000000"/>
                </a:solidFill>
              </a:rPr>
              <a:t>Decreases </a:t>
            </a:r>
            <a:r>
              <a:rPr lang="en-US">
                <a:solidFill>
                  <a:srgbClr val="000000"/>
                </a:solidFill>
              </a:rPr>
              <a:t>accessibility</a:t>
            </a:r>
            <a:r>
              <a:rPr lang="en-US">
                <a:solidFill>
                  <a:srgbClr val="000000"/>
                </a:solidFill>
              </a:rPr>
              <a:t> for proper diagnosis and treatment</a:t>
            </a:r>
            <a:endParaRPr sz="2400">
              <a:solidFill>
                <a:srgbClr val="000000"/>
              </a:solidFill>
            </a:endParaRPr>
          </a:p>
          <a:p>
            <a:pPr indent="-260350" lvl="1" marL="742950" marR="0" rtl="0" algn="l">
              <a:spcBef>
                <a:spcPts val="50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000000"/>
                </a:solidFill>
              </a:rPr>
              <a:t>Drives up mortality rate 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spcBef>
                <a:spcPts val="1500"/>
              </a:spcBef>
              <a:spcAft>
                <a:spcPts val="0"/>
              </a:spcAft>
              <a:buClr>
                <a:srgbClr val="4A86E8"/>
              </a:buClr>
              <a:buSzPts val="2400"/>
              <a:buChar char="▪"/>
            </a:pPr>
            <a:r>
              <a:rPr lang="en-US">
                <a:solidFill>
                  <a:srgbClr val="000000"/>
                </a:solidFill>
              </a:rPr>
              <a:t>Solution: affordable, portable diagnostic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spcBef>
                <a:spcPts val="1500"/>
              </a:spcBef>
              <a:spcAft>
                <a:spcPts val="0"/>
              </a:spcAft>
              <a:buClr>
                <a:srgbClr val="4A86E8"/>
              </a:buClr>
              <a:buSzPts val="2400"/>
              <a:buChar char="▪"/>
            </a:pPr>
            <a:r>
              <a:rPr lang="en-US">
                <a:solidFill>
                  <a:srgbClr val="000000"/>
                </a:solidFill>
              </a:rPr>
              <a:t>Takes advantage of current/popular technology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213025" y="472375"/>
            <a:ext cx="8016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</a:t>
            </a:r>
            <a:r>
              <a:rPr lang="en-US"/>
              <a:t>: </a:t>
            </a:r>
            <a:r>
              <a:rPr lang="en-US" sz="3000"/>
              <a:t>Sound Capturing Module</a:t>
            </a:r>
            <a:endParaRPr sz="3000"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234925" y="1280925"/>
            <a:ext cx="8582100" cy="4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0350" lvl="1" marL="742950" marR="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Research phone popularity &amp;</a:t>
            </a:r>
            <a:br>
              <a:rPr lang="en-US" sz="2400"/>
            </a:br>
            <a:r>
              <a:rPr lang="en-US" sz="2400"/>
              <a:t>specs (dimensions, microphone </a:t>
            </a:r>
            <a:br>
              <a:rPr lang="en-US" sz="2400"/>
            </a:br>
            <a:r>
              <a:rPr lang="en-US" sz="2400"/>
              <a:t>location)</a:t>
            </a:r>
            <a:endParaRPr sz="2400"/>
          </a:p>
          <a:p>
            <a:pPr indent="-260350" lvl="1" marL="742950" marR="0" rtl="0" algn="l"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Create designs - CAD</a:t>
            </a:r>
            <a:endParaRPr sz="2400"/>
          </a:p>
          <a:p>
            <a:pPr indent="-260350" lvl="1" marL="742950" marR="0" rtl="0" algn="l">
              <a:spcBef>
                <a:spcPts val="15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Prototype/Test designs, materials</a:t>
            </a:r>
            <a:endParaRPr sz="2400"/>
          </a:p>
          <a:p>
            <a:pPr indent="-228600" lvl="2" marL="1143000" marR="0" rtl="0" algn="l"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3D Printing</a:t>
            </a:r>
            <a:endParaRPr/>
          </a:p>
          <a:p>
            <a:pPr indent="-228600" lvl="2" marL="1143000" marR="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Contact manufacturers </a:t>
            </a:r>
            <a:endParaRPr/>
          </a:p>
        </p:txBody>
      </p:sp>
      <p:grpSp>
        <p:nvGrpSpPr>
          <p:cNvPr id="218" name="Google Shape;218;p30"/>
          <p:cNvGrpSpPr/>
          <p:nvPr/>
        </p:nvGrpSpPr>
        <p:grpSpPr>
          <a:xfrm rot="1615378">
            <a:off x="5171031" y="2654759"/>
            <a:ext cx="4291371" cy="3739899"/>
            <a:chOff x="36895615" y="3229494"/>
            <a:chExt cx="5934939" cy="5207687"/>
          </a:xfrm>
        </p:grpSpPr>
        <p:pic>
          <p:nvPicPr>
            <p:cNvPr id="219" name="Google Shape;219;p30"/>
            <p:cNvPicPr preferRelativeResize="0"/>
            <p:nvPr/>
          </p:nvPicPr>
          <p:blipFill rotWithShape="1">
            <a:blip r:embed="rId3">
              <a:alphaModFix/>
            </a:blip>
            <a:srcRect b="27209" l="0" r="32569" t="0"/>
            <a:stretch/>
          </p:blipFill>
          <p:spPr>
            <a:xfrm rot="-5">
              <a:off x="36895617" y="3229497"/>
              <a:ext cx="3463980" cy="2856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0"/>
            <p:cNvPicPr preferRelativeResize="0"/>
            <p:nvPr/>
          </p:nvPicPr>
          <p:blipFill rotWithShape="1">
            <a:blip r:embed="rId4">
              <a:alphaModFix/>
            </a:blip>
            <a:srcRect b="28078" l="0" r="38248" t="0"/>
            <a:stretch/>
          </p:blipFill>
          <p:spPr>
            <a:xfrm rot="-2">
              <a:off x="36954048" y="5475372"/>
              <a:ext cx="3451563" cy="2961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0"/>
            <p:cNvPicPr preferRelativeResize="0"/>
            <p:nvPr/>
          </p:nvPicPr>
          <p:blipFill rotWithShape="1">
            <a:blip r:embed="rId5">
              <a:alphaModFix/>
            </a:blip>
            <a:srcRect b="26479" l="31967" r="32171" t="13312"/>
            <a:stretch/>
          </p:blipFill>
          <p:spPr>
            <a:xfrm rot="26">
              <a:off x="39750406" y="3976121"/>
              <a:ext cx="3080141" cy="28961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2" name="Google Shape;22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 Requirements</a:t>
            </a:r>
            <a:b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457200" y="1077925"/>
            <a:ext cx="6896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/>
              <a:t>The Sound Capturing Module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 txBox="1"/>
          <p:nvPr>
            <p:ph idx="2" type="body"/>
          </p:nvPr>
        </p:nvSpPr>
        <p:spPr>
          <a:xfrm>
            <a:off x="342300" y="1565275"/>
            <a:ext cx="42120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Adaptable to multiple smartphones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Acquire lung sounds ranging from 60 Hz - 2,000 Hz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idx="4" type="body"/>
          </p:nvPr>
        </p:nvSpPr>
        <p:spPr>
          <a:xfrm>
            <a:off x="4554300" y="1565275"/>
            <a:ext cx="43839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Elastic and durable material</a:t>
            </a:r>
            <a:endParaRPr/>
          </a:p>
          <a:p>
            <a:pPr indent="-381000" lvl="0" marL="45720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Inexpensive to manufacture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High Signal to Noise Ratio</a:t>
            </a:r>
            <a:endParaRPr/>
          </a:p>
          <a:p>
            <a:pPr indent="-190500" lvl="0" marL="3429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 b="8138" l="0" r="28186" t="0"/>
          <a:stretch/>
        </p:blipFill>
        <p:spPr>
          <a:xfrm rot="5261456">
            <a:off x="5543292" y="4034774"/>
            <a:ext cx="2875766" cy="2596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phone 7 png"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248700" y="3713350"/>
            <a:ext cx="2875751" cy="3239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 rot="10800000">
            <a:off x="4382400" y="5099575"/>
            <a:ext cx="1332600" cy="53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Evolution of Prototype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962" y="1304512"/>
            <a:ext cx="6164101" cy="42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275" y="1355675"/>
            <a:ext cx="5205450" cy="41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7975" y="1806777"/>
            <a:ext cx="3488050" cy="324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5810" y="4108300"/>
            <a:ext cx="2698064" cy="2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8827" y="1547075"/>
            <a:ext cx="2559264" cy="2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0551" y="1630037"/>
            <a:ext cx="3842900" cy="42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 rotWithShape="1">
          <a:blip r:embed="rId10">
            <a:alphaModFix/>
          </a:blip>
          <a:srcRect b="27209" l="0" r="32569" t="0"/>
          <a:stretch/>
        </p:blipFill>
        <p:spPr>
          <a:xfrm rot="1615379">
            <a:off x="5459351" y="3698785"/>
            <a:ext cx="2762946" cy="226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9350" y="1414681"/>
            <a:ext cx="3419850" cy="2431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213000" y="485000"/>
            <a:ext cx="8626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Approach: </a:t>
            </a:r>
            <a:r>
              <a:rPr lang="en-US" sz="3000"/>
              <a:t>Smartphone Application</a:t>
            </a:r>
            <a:endParaRPr sz="3000"/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213000" y="1393300"/>
            <a:ext cx="6957000" cy="30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Develop code for sound processing and packaging</a:t>
            </a:r>
            <a:br>
              <a:rPr lang="en-US" sz="2400"/>
            </a:br>
            <a:endParaRPr sz="2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Develop user interface to instruct user, display results/data</a:t>
            </a:r>
            <a:br>
              <a:rPr lang="en-US" sz="2400"/>
            </a:br>
            <a:endParaRPr sz="2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Send data with a provided email</a:t>
            </a:r>
            <a:endParaRPr sz="2400"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287" y="6285925"/>
            <a:ext cx="2139560" cy="4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400" y="1463538"/>
            <a:ext cx="2209450" cy="3930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